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67" r:id="rId3"/>
    <p:sldId id="26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10288-25C2-49C4-B0AE-EFE30866D282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4C57A-0F2F-46AF-9FB6-4390A2ED1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71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DFD8-7CD3-44C0-82E0-8D42447F4A2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3583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96166-801F-4888-AC73-5908B780DF0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72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1E5EB-4631-40E3-8EAB-D21E3A2D33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5173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4229B-507F-40DE-B8A7-B642FAC0EB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821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C6858-9FFC-41C9-A2AE-A84D185BD3F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8969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F55D3-E7D3-4FDE-BBB2-A935F791771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731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C80-8515-4183-98B0-63E31CC7EB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644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CA24-41F2-416B-94EC-3EE065DE3D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0246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1963-AD8D-4112-9AFE-F7392271E41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357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97FAE-A444-46E8-B802-A2FBA239CF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237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83BC-034D-4D32-8D96-46BEABB5A6E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6715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74AEEB-C2C5-4795-9911-17293FC4BADB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6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8915400" cy="1462087"/>
          </a:xfrm>
        </p:spPr>
        <p:txBody>
          <a:bodyPr/>
          <a:lstStyle/>
          <a:p>
            <a:r>
              <a:rPr lang="en-US" altLang="en-US" sz="3600" dirty="0">
                <a:solidFill>
                  <a:srgbClr val="00B050"/>
                </a:solidFill>
              </a:rPr>
              <a:t>Me llamo __________          Clase </a:t>
            </a:r>
            <a:r>
              <a:rPr lang="en-US" altLang="en-US" sz="3600" dirty="0" smtClean="0">
                <a:solidFill>
                  <a:srgbClr val="00B050"/>
                </a:solidFill>
              </a:rPr>
              <a:t>701</a:t>
            </a:r>
            <a:r>
              <a:rPr lang="en-US" altLang="en-US" sz="3600" dirty="0">
                <a:solidFill>
                  <a:srgbClr val="00B050"/>
                </a:solidFill>
              </a:rPr>
              <a:t/>
            </a:r>
            <a:br>
              <a:rPr lang="en-US" altLang="en-US" sz="3600" dirty="0">
                <a:solidFill>
                  <a:srgbClr val="00B050"/>
                </a:solidFill>
              </a:rPr>
            </a:br>
            <a:r>
              <a:rPr lang="en-US" altLang="en-US" sz="3600" dirty="0">
                <a:solidFill>
                  <a:srgbClr val="00B050"/>
                </a:solidFill>
              </a:rPr>
              <a:t>La fecha es el </a:t>
            </a:r>
            <a:r>
              <a:rPr lang="en-US" altLang="en-US" sz="3600" dirty="0">
                <a:solidFill>
                  <a:srgbClr val="00B050"/>
                </a:solidFill>
              </a:rPr>
              <a:t>6</a:t>
            </a:r>
            <a:r>
              <a:rPr lang="en-US" altLang="en-US" sz="3600" dirty="0" smtClean="0">
                <a:solidFill>
                  <a:srgbClr val="00B050"/>
                </a:solidFill>
              </a:rPr>
              <a:t> </a:t>
            </a:r>
            <a:r>
              <a:rPr lang="en-US" altLang="en-US" sz="3600" dirty="0">
                <a:solidFill>
                  <a:srgbClr val="00B050"/>
                </a:solidFill>
              </a:rPr>
              <a:t>de </a:t>
            </a:r>
            <a:r>
              <a:rPr lang="en-US" altLang="en-US" sz="3600" dirty="0" err="1" smtClean="0">
                <a:solidFill>
                  <a:srgbClr val="00B050"/>
                </a:solidFill>
              </a:rPr>
              <a:t>juni</a:t>
            </a:r>
            <a:r>
              <a:rPr lang="en-US" altLang="en-US" sz="3600" dirty="0" err="1" smtClean="0">
                <a:solidFill>
                  <a:srgbClr val="00B050"/>
                </a:solidFill>
              </a:rPr>
              <a:t>o</a:t>
            </a:r>
            <a:r>
              <a:rPr lang="en-US" altLang="en-US" sz="3600" dirty="0" smtClean="0">
                <a:solidFill>
                  <a:srgbClr val="00B050"/>
                </a:solidFill>
              </a:rPr>
              <a:t> </a:t>
            </a:r>
            <a:r>
              <a:rPr lang="en-US" altLang="en-US" sz="3600" dirty="0">
                <a:solidFill>
                  <a:srgbClr val="00B050"/>
                </a:solidFill>
              </a:rPr>
              <a:t>del </a:t>
            </a:r>
            <a:r>
              <a:rPr lang="en-US" altLang="en-US" sz="3600" dirty="0" smtClean="0">
                <a:solidFill>
                  <a:srgbClr val="00B050"/>
                </a:solidFill>
              </a:rPr>
              <a:t>2018</a:t>
            </a:r>
            <a:endParaRPr lang="en-US" altLang="en-US" sz="3600" dirty="0">
              <a:solidFill>
                <a:srgbClr val="00B05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915400" cy="4800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FF0000"/>
                </a:solidFill>
              </a:rPr>
              <a:t>70: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2800" dirty="0">
                <a:cs typeface="Tahoma" pitchFamily="34" charset="0"/>
              </a:rPr>
              <a:t>¿Conoces un país extranjero</a:t>
            </a:r>
            <a:r>
              <a:rPr lang="es-ES_tradnl" altLang="en-US" sz="2800" dirty="0" smtClean="0">
                <a:cs typeface="Tahoma" pitchFamily="34" charset="0"/>
              </a:rPr>
              <a:t>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L.O: to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practice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uses of “ser” and “estar”</a:t>
            </a:r>
            <a:endParaRPr lang="es-ES_tradnl" altLang="en-US" sz="2800" i="1" dirty="0">
              <a:solidFill>
                <a:srgbClr val="7030A0"/>
              </a:solidFill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FF0000"/>
                </a:solidFill>
                <a:cs typeface="Tahoma" pitchFamily="34" charset="0"/>
              </a:rPr>
              <a:t>Actividad Inicial</a:t>
            </a:r>
            <a:r>
              <a:rPr lang="es-ES_tradnl" altLang="en-US" sz="2800" b="1" dirty="0" smtClean="0">
                <a:solidFill>
                  <a:srgbClr val="FF0000"/>
                </a:solidFill>
                <a:cs typeface="Tahoma" pitchFamily="34" charset="0"/>
              </a:rPr>
              <a:t>:</a:t>
            </a:r>
            <a:endParaRPr lang="es-ES_tradnl" altLang="en-US" sz="2800" dirty="0" smtClean="0">
              <a:solidFill>
                <a:schemeClr val="hlink"/>
              </a:solidFill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dirty="0" smtClean="0">
                <a:cs typeface="Tahoma" pitchFamily="34" charset="0"/>
              </a:rPr>
              <a:t>In </a:t>
            </a:r>
            <a:r>
              <a:rPr lang="es-ES_tradnl" altLang="en-US" sz="2800" dirty="0" err="1">
                <a:cs typeface="Tahoma" pitchFamily="34" charset="0"/>
              </a:rPr>
              <a:t>the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following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sentences</a:t>
            </a:r>
            <a:r>
              <a:rPr lang="es-ES_tradnl" altLang="en-US" sz="2800" dirty="0">
                <a:cs typeface="Tahoma" pitchFamily="34" charset="0"/>
              </a:rPr>
              <a:t>, </a:t>
            </a:r>
            <a:r>
              <a:rPr lang="es-ES_tradnl" altLang="en-US" sz="2800" dirty="0" err="1">
                <a:cs typeface="Tahoma" pitchFamily="34" charset="0"/>
              </a:rPr>
              <a:t>write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the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correct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form</a:t>
            </a:r>
            <a:r>
              <a:rPr lang="es-ES_tradnl" altLang="en-US" sz="2800" dirty="0">
                <a:cs typeface="Tahoma" pitchFamily="34" charset="0"/>
              </a:rPr>
              <a:t> of SER </a:t>
            </a:r>
            <a:r>
              <a:rPr lang="es-ES_tradnl" altLang="en-US" sz="2800" dirty="0" err="1">
                <a:cs typeface="Tahoma" pitchFamily="34" charset="0"/>
              </a:rPr>
              <a:t>or</a:t>
            </a:r>
            <a:r>
              <a:rPr lang="es-ES_tradnl" altLang="en-US" sz="2800" dirty="0">
                <a:cs typeface="Tahoma" pitchFamily="34" charset="0"/>
              </a:rPr>
              <a:t> ESTAR</a:t>
            </a:r>
            <a:r>
              <a:rPr lang="es-ES_tradnl" altLang="en-US" sz="2800" dirty="0" smtClean="0">
                <a:cs typeface="Tahoma" pitchFamily="34" charset="0"/>
              </a:rPr>
              <a:t>.</a:t>
            </a:r>
            <a:endParaRPr lang="es-ES_tradnl" altLang="en-US" sz="2800" dirty="0"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ahoma" pitchFamily="34" charset="0"/>
              </a:rPr>
              <a:t>Yo _______ un alumno en TRCS.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ahoma" pitchFamily="34" charset="0"/>
              </a:rPr>
              <a:t>Tú _______ en la clase de español.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ahoma" pitchFamily="34" charset="0"/>
              </a:rPr>
              <a:t>Ella ______ inteligente y seria.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ahoma" pitchFamily="34" charset="0"/>
              </a:rPr>
              <a:t>Nosotros _________ atléticos.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ahoma" pitchFamily="34" charset="0"/>
              </a:rPr>
              <a:t>¿Ustedes __________ bien?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err="1" smtClean="0">
                <a:cs typeface="Tahoma" pitchFamily="34" charset="0"/>
              </a:rPr>
              <a:t>What</a:t>
            </a:r>
            <a:r>
              <a:rPr lang="es-ES_tradnl" altLang="en-US" sz="2800" dirty="0" smtClean="0">
                <a:cs typeface="Tahoma" pitchFamily="34" charset="0"/>
              </a:rPr>
              <a:t> </a:t>
            </a:r>
            <a:r>
              <a:rPr lang="es-ES_tradnl" altLang="en-US" sz="2800" dirty="0">
                <a:cs typeface="Tahoma" pitchFamily="34" charset="0"/>
              </a:rPr>
              <a:t>do SER &amp; ESTAR mean?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dirty="0" err="1">
                <a:cs typeface="Tahoma" pitchFamily="34" charset="0"/>
              </a:rPr>
              <a:t>What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is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the</a:t>
            </a:r>
            <a:r>
              <a:rPr lang="es-ES_tradnl" altLang="en-US" sz="2800" dirty="0">
                <a:cs typeface="Tahoma" pitchFamily="34" charset="0"/>
              </a:rPr>
              <a:t> </a:t>
            </a:r>
            <a:r>
              <a:rPr lang="es-ES_tradnl" altLang="en-US" sz="2800" dirty="0" err="1">
                <a:cs typeface="Tahoma" pitchFamily="34" charset="0"/>
              </a:rPr>
              <a:t>difference</a:t>
            </a:r>
            <a:r>
              <a:rPr lang="es-ES_tradnl" altLang="en-US" sz="2800" dirty="0">
                <a:cs typeface="Tahoma" pitchFamily="34" charset="0"/>
              </a:rPr>
              <a:t>?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172200" y="5638800"/>
            <a:ext cx="1162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99CC00"/>
                </a:solidFill>
                <a:latin typeface="Comic Sans MS" pitchFamily="66" charset="0"/>
              </a:rPr>
              <a:t>To be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495800" y="5957888"/>
            <a:ext cx="47212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99CC00"/>
                </a:solidFill>
                <a:latin typeface="Comic Sans MS" pitchFamily="66" charset="0"/>
              </a:rPr>
              <a:t>Ser= physical description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495800" y="6400800"/>
            <a:ext cx="4564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99CC00"/>
                </a:solidFill>
                <a:latin typeface="Comic Sans MS" pitchFamily="66" charset="0"/>
              </a:rPr>
              <a:t>Estar= feeling / location</a:t>
            </a:r>
          </a:p>
        </p:txBody>
      </p:sp>
    </p:spTree>
    <p:extLst>
      <p:ext uri="{BB962C8B-B14F-4D97-AF65-F5344CB8AC3E}">
        <p14:creationId xmlns:p14="http://schemas.microsoft.com/office/powerpoint/2010/main" val="1556038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Repaso 	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472112"/>
              </p:ext>
            </p:extLst>
          </p:nvPr>
        </p:nvGraphicFramePr>
        <p:xfrm>
          <a:off x="76200" y="1269385"/>
          <a:ext cx="861060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1842"/>
                <a:gridCol w="4118758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Ser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3200" dirty="0" smtClean="0">
                          <a:solidFill>
                            <a:schemeClr val="tx1"/>
                          </a:solidFill>
                        </a:rPr>
                        <a:t>Estar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20777">
                <a:tc>
                  <a:txBody>
                    <a:bodyPr/>
                    <a:lstStyle/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s-ES_tradnl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17227" y="708818"/>
            <a:ext cx="86219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s-ES_tradnl" kern="0" dirty="0" err="1" smtClean="0"/>
              <a:t>When</a:t>
            </a:r>
            <a:r>
              <a:rPr lang="es-ES_tradnl" kern="0" dirty="0" smtClean="0"/>
              <a:t> do </a:t>
            </a:r>
            <a:r>
              <a:rPr lang="es-ES_tradnl" kern="0" dirty="0" err="1" smtClean="0"/>
              <a:t>we</a:t>
            </a:r>
            <a:r>
              <a:rPr lang="es-ES_tradnl" kern="0" dirty="0" smtClean="0"/>
              <a:t> use….?</a:t>
            </a:r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endParaRPr lang="es-ES_tradnl" kern="0" dirty="0" smtClean="0"/>
          </a:p>
          <a:p>
            <a:endParaRPr lang="es-ES_tradnl" kern="0" dirty="0"/>
          </a:p>
          <a:p>
            <a:r>
              <a:rPr lang="es-ES_tradnl" kern="0" dirty="0" err="1" smtClean="0"/>
              <a:t>Write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one</a:t>
            </a:r>
            <a:r>
              <a:rPr lang="es-ES_tradnl" kern="0" dirty="0" smtClean="0"/>
              <a:t> original </a:t>
            </a:r>
            <a:r>
              <a:rPr lang="es-ES_tradnl" kern="0" dirty="0" err="1" smtClean="0"/>
              <a:t>sentence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with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each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reason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for</a:t>
            </a:r>
            <a:r>
              <a:rPr lang="es-ES_tradnl" kern="0" dirty="0" smtClean="0"/>
              <a:t> </a:t>
            </a:r>
            <a:r>
              <a:rPr lang="es-ES_tradnl" kern="0" dirty="0" err="1" smtClean="0"/>
              <a:t>both</a:t>
            </a:r>
            <a:r>
              <a:rPr lang="es-ES_tradnl" kern="0" dirty="0" smtClean="0"/>
              <a:t> SER and ESTAR. (10 total)</a:t>
            </a:r>
            <a:endParaRPr lang="en-US" kern="0" dirty="0" smtClean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62000" y="2057400"/>
            <a:ext cx="33159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Trait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or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characteristic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98828" y="2510135"/>
            <a:ext cx="10887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Origin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62000" y="2971800"/>
            <a:ext cx="17411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Date / time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62000" y="3537802"/>
            <a:ext cx="18950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Possession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98828" y="4034135"/>
            <a:ext cx="10230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Event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62000" y="4508310"/>
            <a:ext cx="13484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Material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990602" y="1976735"/>
            <a:ext cx="12602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Feeling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181600" y="2505670"/>
            <a:ext cx="32203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Temporary</a:t>
            </a:r>
            <a:r>
              <a:rPr lang="es-ES_tradnl" altLang="en-US" sz="2400" b="1" dirty="0" smtClean="0">
                <a:solidFill>
                  <a:srgbClr val="0000FF"/>
                </a:solidFill>
              </a:rPr>
              <a:t>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condition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888009" y="3039070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err="1" smtClean="0">
                <a:solidFill>
                  <a:srgbClr val="0000FF"/>
                </a:solidFill>
              </a:rPr>
              <a:t>location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896132" y="3731567"/>
            <a:ext cx="13428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i="1" dirty="0" err="1" smtClean="0">
                <a:solidFill>
                  <a:srgbClr val="0000FF"/>
                </a:solidFill>
              </a:rPr>
              <a:t>Weather</a:t>
            </a:r>
            <a:endParaRPr lang="es-ES_tradnl" alt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05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257800"/>
          </a:xfrm>
        </p:spPr>
        <p:txBody>
          <a:bodyPr/>
          <a:lstStyle/>
          <a:p>
            <a:r>
              <a:rPr lang="en-US" sz="2800" dirty="0" smtClean="0"/>
              <a:t>Copy and use the correct either SER or ESTAR; then answer the question.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¿Cómo _____ el padre de María?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-El padre de María _____ muy estricto.</a:t>
            </a:r>
          </a:p>
          <a:p>
            <a:pPr marL="0" indent="0">
              <a:buNone/>
            </a:pPr>
            <a:r>
              <a:rPr lang="es-ES_tradnl" sz="2800" dirty="0" smtClean="0"/>
              <a:t>2. ¿Dónde _______ Madrid?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-Madrid ________ en España.</a:t>
            </a:r>
          </a:p>
          <a:p>
            <a:pPr marL="0" indent="0">
              <a:buNone/>
            </a:pPr>
            <a:r>
              <a:rPr lang="es-ES_tradnl" sz="2800" dirty="0" smtClean="0"/>
              <a:t>3. ¿Cómo ________ tu amigo hoy?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-Mi amigo ____ nervioso porque tiene un examen.</a:t>
            </a:r>
          </a:p>
          <a:p>
            <a:pPr marL="0" indent="0">
              <a:buNone/>
            </a:pPr>
            <a:r>
              <a:rPr lang="es-ES_tradnl" sz="2800" dirty="0" smtClean="0"/>
              <a:t>4. ¿De dónde ______ tu familia?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-Mi familia _____ de Honduras.</a:t>
            </a:r>
          </a:p>
          <a:p>
            <a:pPr marL="0" indent="0">
              <a:buNone/>
            </a:pPr>
            <a:r>
              <a:rPr lang="es-ES_tradnl" sz="2800" dirty="0" smtClean="0"/>
              <a:t>5. ¿ Donde _____ tu escuela?</a:t>
            </a:r>
          </a:p>
          <a:p>
            <a:pPr marL="0" indent="0">
              <a:buNone/>
            </a:pPr>
            <a:r>
              <a:rPr lang="es-ES_tradnl" sz="2800" dirty="0"/>
              <a:t>	</a:t>
            </a:r>
            <a:r>
              <a:rPr lang="es-ES_tradnl" sz="2800" dirty="0" smtClean="0"/>
              <a:t>-Mi escuela _____ en __________.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52727" y="1752600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191000" y="2214265"/>
            <a:ext cx="6126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 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22020" y="2686166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está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627177" y="3272135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está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074420" y="3805535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está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703377" y="4267200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está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398577" y="4796135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863713" y="5298575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05000" y="5862935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está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048000" y="6320135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está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419600" y="6324600"/>
            <a:ext cx="2630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 dirty="0" smtClean="0">
                <a:solidFill>
                  <a:srgbClr val="0000FF"/>
                </a:solidFill>
              </a:rPr>
              <a:t>Jackson </a:t>
            </a:r>
            <a:r>
              <a:rPr lang="es-ES_tradnl" altLang="en-US" sz="2400" b="1" dirty="0" err="1" smtClean="0">
                <a:solidFill>
                  <a:srgbClr val="0000FF"/>
                </a:solidFill>
              </a:rPr>
              <a:t>Heights</a:t>
            </a:r>
            <a:endParaRPr lang="es-ES_tradnl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43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/>
              <a:t> </a:t>
            </a:r>
            <a:r>
              <a:rPr lang="en-US" u="sng" dirty="0" smtClean="0"/>
              <a:t>7</a:t>
            </a:r>
            <a:r>
              <a:rPr lang="en-US" dirty="0" smtClean="0"/>
              <a:t> p. 206</a:t>
            </a:r>
          </a:p>
          <a:p>
            <a:endParaRPr lang="en-US" dirty="0"/>
          </a:p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9</a:t>
            </a:r>
            <a:r>
              <a:rPr lang="en-US" dirty="0" smtClean="0"/>
              <a:t> p. 207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SER Y ESTAR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3581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smtClean="0">
                <a:solidFill>
                  <a:srgbClr val="FF0000"/>
                </a:solidFill>
              </a:rPr>
              <a:t> 70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819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7254</TotalTime>
  <Words>203</Words>
  <Application>Microsoft Office PowerPoint</Application>
  <PresentationFormat>On-screen Show (4:3)</PresentationFormat>
  <Paragraphs>83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Me llamo __________          Clase 701 La fecha es el 6 de junio del 2018</vt:lpstr>
      <vt:lpstr>Repaso  </vt:lpstr>
      <vt:lpstr>Practica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802 La fecha es el 17 de marzo del 2015</dc:title>
  <dc:creator>Helen Zumaeta</dc:creator>
  <cp:lastModifiedBy>Helen Zumaeta</cp:lastModifiedBy>
  <cp:revision>24</cp:revision>
  <dcterms:created xsi:type="dcterms:W3CDTF">2015-03-17T13:26:47Z</dcterms:created>
  <dcterms:modified xsi:type="dcterms:W3CDTF">2018-06-06T20:15:27Z</dcterms:modified>
</cp:coreProperties>
</file>